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handoutMasterIdLst>
    <p:handoutMasterId r:id="rId13"/>
  </p:handoutMasterIdLst>
  <p:sldIdLst>
    <p:sldId id="345" r:id="rId2"/>
    <p:sldId id="505" r:id="rId3"/>
    <p:sldId id="495" r:id="rId4"/>
    <p:sldId id="502" r:id="rId5"/>
    <p:sldId id="496" r:id="rId6"/>
    <p:sldId id="497" r:id="rId7"/>
    <p:sldId id="503" r:id="rId8"/>
    <p:sldId id="499" r:id="rId9"/>
    <p:sldId id="504" r:id="rId10"/>
    <p:sldId id="274" r:id="rId11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8821" autoAdjust="0"/>
  </p:normalViewPr>
  <p:slideViewPr>
    <p:cSldViewPr>
      <p:cViewPr varScale="1">
        <p:scale>
          <a:sx n="78" d="100"/>
          <a:sy n="78" d="100"/>
        </p:scale>
        <p:origin x="16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15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9000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4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6974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5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0800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6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081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7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2863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8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16430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9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831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10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29-5-2020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8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microsoft.com/office/2007/relationships/hdphoto" Target="../media/hdphoto2.wdp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4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Elektriciteit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79" y="5331075"/>
            <a:ext cx="3312369" cy="546198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4.6 Vermogen</a:t>
            </a:r>
            <a:endParaRPr lang="nl-NL" sz="24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4"/>
          <a:srcRect l="7516" r="22054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5"/>
          <a:srcRect l="24288" r="45362"/>
          <a:stretch/>
        </p:blipFill>
        <p:spPr>
          <a:xfrm>
            <a:off x="0" y="2439977"/>
            <a:ext cx="1619672" cy="3456000"/>
          </a:xfrm>
          <a:prstGeom prst="rect">
            <a:avLst/>
          </a:prstGeom>
          <a:ln w="19050"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6"/>
          <a:srcRect l="55063" t="9091" r="8888" b="6060"/>
          <a:stretch/>
        </p:blipFill>
        <p:spPr>
          <a:xfrm>
            <a:off x="5004048" y="2439977"/>
            <a:ext cx="2376264" cy="3456000"/>
          </a:xfrm>
          <a:prstGeom prst="rect">
            <a:avLst/>
          </a:prstGeom>
          <a:ln w="19050">
            <a:noFill/>
          </a:ln>
        </p:spPr>
      </p:pic>
    </p:spTree>
    <p:extLst>
      <p:ext uri="{BB962C8B-B14F-4D97-AF65-F5344CB8AC3E}">
        <p14:creationId xmlns:p14="http://schemas.microsoft.com/office/powerpoint/2010/main" val="17927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1105394"/>
            <a:ext cx="8352928" cy="1470025"/>
          </a:xfrm>
        </p:spPr>
        <p:txBody>
          <a:bodyPr/>
          <a:lstStyle/>
          <a:p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§</a:t>
            </a:r>
            <a:r>
              <a:rPr lang="nl-NL" b="1" dirty="0" smtClean="0">
                <a:latin typeface="Arial" panose="020B0604020202020204" pitchFamily="34" charset="0"/>
                <a:cs typeface="Arial" panose="020B0604020202020204" pitchFamily="34" charset="0"/>
              </a:rPr>
              <a:t>4.6 Vermogen</a:t>
            </a:r>
            <a:endParaRPr lang="nl-NL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ndertitel 7"/>
          <p:cNvSpPr>
            <a:spLocks noGrp="1"/>
          </p:cNvSpPr>
          <p:nvPr>
            <p:ph type="subTitle" idx="1"/>
          </p:nvPr>
        </p:nvSpPr>
        <p:spPr>
          <a:xfrm>
            <a:off x="210639" y="3284985"/>
            <a:ext cx="8679012" cy="2718472"/>
          </a:xfrm>
        </p:spPr>
        <p:txBody>
          <a:bodyPr>
            <a:normAutofit fontScale="77500" lnSpcReduction="20000"/>
          </a:bodyPr>
          <a:lstStyle/>
          <a:p>
            <a:r>
              <a:rPr lang="nl-NL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Doelen: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 eigen woorden uitleggen wat het vermogen van een apparaat is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van een type-plaatje op een apparaat informatie aflezen over het apparaat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berekeningen maken die te maken hebben met het vermogen van een apparaat</a:t>
            </a:r>
          </a:p>
          <a:p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kunt uitleggen hoe </a:t>
            </a:r>
            <a:r>
              <a:rPr lang="nl-NL" sz="2800" i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energie-bedrijven</a:t>
            </a:r>
            <a:r>
              <a:rPr lang="nl-NL" sz="28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weten wat je moet betalen voor de energie die </a:t>
            </a:r>
            <a:r>
              <a:rPr lang="nl-NL" sz="2800" i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je verbruikt</a:t>
            </a:r>
            <a:endParaRPr lang="nl-NL" sz="2800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796" y="6003457"/>
            <a:ext cx="1790855" cy="7468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39" y="6248265"/>
            <a:ext cx="1371791" cy="257211"/>
          </a:xfrm>
          <a:prstGeom prst="rect">
            <a:avLst/>
          </a:prstGeom>
        </p:spPr>
      </p:pic>
      <p:pic>
        <p:nvPicPr>
          <p:cNvPr id="6" name="Afbeelding 5" descr="D:\Users\Inge\Documents\School\4. Stoas Vilentum Hogeschool\Stage Clusius College Alkmaar\Algemeen\Huisstijl\Kleurenbalk Clusius College kleur.jp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1877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8771"/>
            <a:ext cx="1547663" cy="488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247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Vermogen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Vermogen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Elektrische apparaten gebruiken niet allemaal evenveel elektrische energie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Hoeveel energie het apparaat gebruikt 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vermogen</a:t>
            </a:r>
            <a:r>
              <a:rPr lang="nl-NL" dirty="0" smtClean="0">
                <a:sym typeface="Wingdings" panose="05000000000000000000" pitchFamily="2" charset="2"/>
              </a:rPr>
              <a:t> van het apparaat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Elektrische energie die per seconde wordt verbruikt</a:t>
            </a:r>
            <a:endParaRPr lang="nl-NL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8970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Vermogen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Vermogen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Vermogen staat op het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type-plaatje</a:t>
            </a:r>
            <a:r>
              <a:rPr lang="nl-NL" dirty="0" smtClean="0">
                <a:sym typeface="Wingdings" panose="05000000000000000000" pitchFamily="2" charset="2"/>
              </a:rPr>
              <a:t> van het apparaat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Type-plaatje geeft </a:t>
            </a:r>
            <a:r>
              <a:rPr lang="nl-NL" u="sng" dirty="0" smtClean="0">
                <a:sym typeface="Wingdings" panose="05000000000000000000" pitchFamily="2" charset="2"/>
              </a:rPr>
              <a:t>informatie over het apparaat</a:t>
            </a:r>
            <a:endParaRPr lang="nl-NL" u="sng" dirty="0"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104" y="3881145"/>
            <a:ext cx="3053808" cy="1977617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4048" y="3881145"/>
            <a:ext cx="3384376" cy="1977617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sp>
        <p:nvSpPr>
          <p:cNvPr id="7" name="Tekstvak 6"/>
          <p:cNvSpPr txBox="1"/>
          <p:nvPr/>
        </p:nvSpPr>
        <p:spPr>
          <a:xfrm>
            <a:off x="4070677" y="4293096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8FAA32"/>
                </a:solidFill>
              </a:rPr>
              <a:t>vermogen = 550 watt = 550 W</a:t>
            </a:r>
            <a:endParaRPr lang="nl-NL" sz="2400" dirty="0">
              <a:solidFill>
                <a:srgbClr val="8FAA32"/>
              </a:solidFill>
            </a:endParaRPr>
          </a:p>
        </p:txBody>
      </p:sp>
      <p:cxnSp>
        <p:nvCxnSpPr>
          <p:cNvPr id="9" name="Gekromde verbindingslijn 8"/>
          <p:cNvCxnSpPr>
            <a:stCxn id="7" idx="1"/>
          </p:cNvCxnSpPr>
          <p:nvPr/>
        </p:nvCxnSpPr>
        <p:spPr>
          <a:xfrm rot="10800000" flipV="1">
            <a:off x="1979713" y="4523929"/>
            <a:ext cx="2090965" cy="413394"/>
          </a:xfrm>
          <a:prstGeom prst="curvedConnector3">
            <a:avLst/>
          </a:prstGeom>
          <a:ln w="28575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2915816" y="5949097"/>
            <a:ext cx="6120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>
                <a:solidFill>
                  <a:srgbClr val="8FAA32"/>
                </a:solidFill>
              </a:rPr>
              <a:t>k</a:t>
            </a:r>
            <a:r>
              <a:rPr lang="nl-NL" sz="2400" dirty="0" smtClean="0">
                <a:solidFill>
                  <a:srgbClr val="8FAA32"/>
                </a:solidFill>
              </a:rPr>
              <a:t>leiner vermogen = minder energie per seconde</a:t>
            </a:r>
            <a:endParaRPr lang="nl-NL" sz="2400" dirty="0">
              <a:solidFill>
                <a:srgbClr val="8FAA3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1924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Vermogen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Zwaar werk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Hoe </a:t>
            </a:r>
            <a:r>
              <a:rPr lang="nl-NL" u="sng" dirty="0" smtClean="0">
                <a:sym typeface="Wingdings" panose="05000000000000000000" pitchFamily="2" charset="2"/>
              </a:rPr>
              <a:t>groter</a:t>
            </a:r>
            <a:r>
              <a:rPr lang="nl-NL" dirty="0" smtClean="0">
                <a:sym typeface="Wingdings" panose="05000000000000000000" pitchFamily="2" charset="2"/>
              </a:rPr>
              <a:t> het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vermogen</a:t>
            </a:r>
            <a:r>
              <a:rPr lang="nl-NL" dirty="0" smtClean="0">
                <a:sym typeface="Wingdings" panose="05000000000000000000" pitchFamily="2" charset="2"/>
              </a:rPr>
              <a:t> van het apparaat, hoe </a:t>
            </a:r>
            <a:r>
              <a:rPr lang="nl-NL" u="sng" dirty="0" smtClean="0">
                <a:sym typeface="Wingdings" panose="05000000000000000000" pitchFamily="2" charset="2"/>
              </a:rPr>
              <a:t>zwaarder werk</a:t>
            </a:r>
            <a:r>
              <a:rPr lang="nl-NL" dirty="0" smtClean="0">
                <a:sym typeface="Wingdings" panose="05000000000000000000" pitchFamily="2" charset="2"/>
              </a:rPr>
              <a:t> het kan doen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Hoe </a:t>
            </a:r>
            <a:r>
              <a:rPr lang="nl-NL" u="sng" dirty="0" smtClean="0">
                <a:sym typeface="Wingdings" panose="05000000000000000000" pitchFamily="2" charset="2"/>
              </a:rPr>
              <a:t>groter</a:t>
            </a:r>
            <a:r>
              <a:rPr lang="nl-NL" dirty="0" smtClean="0">
                <a:sym typeface="Wingdings" panose="05000000000000000000" pitchFamily="2" charset="2"/>
              </a:rPr>
              <a:t> het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vermogen</a:t>
            </a:r>
            <a:r>
              <a:rPr lang="nl-NL" dirty="0">
                <a:sym typeface="Wingdings" panose="05000000000000000000" pitchFamily="2" charset="2"/>
              </a:rPr>
              <a:t> </a:t>
            </a:r>
            <a:r>
              <a:rPr lang="nl-NL" dirty="0" smtClean="0">
                <a:sym typeface="Wingdings" panose="05000000000000000000" pitchFamily="2" charset="2"/>
              </a:rPr>
              <a:t>van de lamp,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hoe </a:t>
            </a:r>
            <a:r>
              <a:rPr lang="nl-NL" u="sng" dirty="0" smtClean="0">
                <a:sym typeface="Wingdings" panose="05000000000000000000" pitchFamily="2" charset="2"/>
              </a:rPr>
              <a:t>meer</a:t>
            </a:r>
            <a:r>
              <a:rPr lang="nl-NL" u="sng" dirty="0">
                <a:sym typeface="Wingdings" panose="05000000000000000000" pitchFamily="2" charset="2"/>
              </a:rPr>
              <a:t> </a:t>
            </a:r>
            <a:r>
              <a:rPr lang="nl-NL" u="sng" dirty="0" smtClean="0">
                <a:sym typeface="Wingdings" panose="05000000000000000000" pitchFamily="2" charset="2"/>
              </a:rPr>
              <a:t>licht</a:t>
            </a:r>
            <a:r>
              <a:rPr lang="nl-NL" dirty="0" smtClean="0">
                <a:sym typeface="Wingdings" panose="05000000000000000000" pitchFamily="2" charset="2"/>
              </a:rPr>
              <a:t> hij geeft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4787" y="3861048"/>
            <a:ext cx="3845685" cy="2376264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42756795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Vermogen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Kilowatt (kW)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Als het vermogen </a:t>
            </a:r>
            <a:r>
              <a:rPr lang="nl-NL" u="sng" dirty="0" smtClean="0">
                <a:sym typeface="Wingdings" panose="05000000000000000000" pitchFamily="2" charset="2"/>
              </a:rPr>
              <a:t>groot</a:t>
            </a:r>
            <a:r>
              <a:rPr lang="nl-NL" dirty="0" smtClean="0">
                <a:sym typeface="Wingdings" panose="05000000000000000000" pitchFamily="2" charset="2"/>
              </a:rPr>
              <a:t> is, gebruik je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kilowatt (kW)</a:t>
            </a:r>
          </a:p>
          <a:p>
            <a:pPr lvl="3"/>
            <a:endParaRPr lang="nl-NL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Kilo betekent 1000</a:t>
            </a:r>
          </a:p>
          <a:p>
            <a:pPr lvl="1"/>
            <a:r>
              <a:rPr lang="nl-NL" i="1" dirty="0" smtClean="0">
                <a:sym typeface="Wingdings" panose="05000000000000000000" pitchFamily="2" charset="2"/>
              </a:rPr>
              <a:t>Dus: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1 kilowatt = 1000 watt</a:t>
            </a:r>
          </a:p>
          <a:p>
            <a:pPr lvl="1"/>
            <a:r>
              <a:rPr lang="nl-NL" i="1" dirty="0">
                <a:sym typeface="Wingdings" panose="05000000000000000000" pitchFamily="2" charset="2"/>
              </a:rPr>
              <a:t>Oftewel: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 1 kW = 1000 W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1682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Vermogen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Kilowatt (kW)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i="1" dirty="0" smtClean="0">
                <a:sym typeface="Wingdings" panose="05000000000000000000" pitchFamily="2" charset="2"/>
              </a:rPr>
              <a:t>Voorbeeld: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Op het type-plaatje van een stofzuiger </a:t>
            </a:r>
            <a:r>
              <a:rPr lang="nl-NL" dirty="0" smtClean="0">
                <a:sym typeface="Wingdings" panose="05000000000000000000" pitchFamily="2" charset="2"/>
              </a:rPr>
              <a:t>staat: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vermogen 1,5 kW</a:t>
            </a:r>
          </a:p>
          <a:p>
            <a:pPr lvl="3"/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Hoe groot is dan het vermogen in watt?</a:t>
            </a:r>
          </a:p>
          <a:p>
            <a:pPr lvl="4">
              <a:buFont typeface="Wingdings" panose="05000000000000000000" pitchFamily="2" charset="2"/>
              <a:buChar char="ü"/>
            </a:pPr>
            <a:endParaRPr lang="nl-NL" i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Het vermogen van de stofzuiger is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1,5 kW x 1000 = 1500 W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96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Vermogen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Energie betalen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Voor elektrische energie moet je betalen, het </a:t>
            </a:r>
            <a:r>
              <a:rPr lang="nl-NL" dirty="0" err="1" smtClean="0">
                <a:sym typeface="Wingdings" panose="05000000000000000000" pitchFamily="2" charset="2"/>
              </a:rPr>
              <a:t>energie-bedrijf</a:t>
            </a:r>
            <a:r>
              <a:rPr lang="nl-NL" dirty="0" smtClean="0">
                <a:sym typeface="Wingdings" panose="05000000000000000000" pitchFamily="2" charset="2"/>
              </a:rPr>
              <a:t> wil dus </a:t>
            </a:r>
            <a:r>
              <a:rPr lang="nl-NL" u="sng" dirty="0" smtClean="0">
                <a:sym typeface="Wingdings" panose="05000000000000000000" pitchFamily="2" charset="2"/>
              </a:rPr>
              <a:t>precies</a:t>
            </a:r>
            <a:r>
              <a:rPr lang="nl-NL" dirty="0" smtClean="0">
                <a:sym typeface="Wingdings" panose="05000000000000000000" pitchFamily="2" charset="2"/>
              </a:rPr>
              <a:t> weten </a:t>
            </a:r>
            <a:r>
              <a:rPr lang="nl-NL" u="sng" dirty="0" smtClean="0">
                <a:sym typeface="Wingdings" panose="05000000000000000000" pitchFamily="2" charset="2"/>
              </a:rPr>
              <a:t>hoeveel energie jij gebruikt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In de meterkast komt elektriciteit je huis binnen  hangt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kilowatt-uur-meter (kWh-meter)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3877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4.6 Vermogen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Energie betalen</a:t>
            </a:r>
            <a:endParaRPr lang="nl-NL" b="1" dirty="0">
              <a:sym typeface="Wingdings" panose="05000000000000000000" pitchFamily="2" charset="2"/>
            </a:endParaRPr>
          </a:p>
          <a:p>
            <a:r>
              <a:rPr lang="nl-NL" dirty="0" smtClean="0">
                <a:sym typeface="Wingdings" panose="05000000000000000000" pitchFamily="2" charset="2"/>
              </a:rPr>
              <a:t>Vaak heeft de kWh-meter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draaiende schijf</a:t>
            </a:r>
            <a:r>
              <a:rPr lang="nl-NL" dirty="0" smtClean="0">
                <a:sym typeface="Wingdings" panose="05000000000000000000" pitchFamily="2" charset="2"/>
              </a:rPr>
              <a:t>  de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meterstand</a:t>
            </a:r>
            <a:r>
              <a:rPr lang="nl-NL" dirty="0" smtClean="0">
                <a:sym typeface="Wingdings" panose="05000000000000000000" pitchFamily="2" charset="2"/>
              </a:rPr>
              <a:t> moet je dan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zelf doorgeven aan het </a:t>
            </a:r>
            <a:r>
              <a:rPr lang="nl-NL" dirty="0" err="1" smtClean="0">
                <a:sym typeface="Wingdings" panose="05000000000000000000" pitchFamily="2" charset="2"/>
              </a:rPr>
              <a:t>energie-bedrijf</a:t>
            </a:r>
            <a:endParaRPr lang="nl-NL" dirty="0" smtClean="0">
              <a:sym typeface="Wingdings" panose="05000000000000000000" pitchFamily="2" charset="2"/>
            </a:endParaRPr>
          </a:p>
          <a:p>
            <a:pPr lvl="3"/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r>
              <a:rPr lang="nl-NL" dirty="0">
                <a:sym typeface="Wingdings" panose="05000000000000000000" pitchFamily="2" charset="2"/>
              </a:rPr>
              <a:t>Een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‘slimme meter’ </a:t>
            </a:r>
            <a:r>
              <a:rPr lang="nl-NL" dirty="0" smtClean="0">
                <a:sym typeface="Wingdings" panose="05000000000000000000" pitchFamily="2" charset="2"/>
              </a:rPr>
              <a:t>geeft zelf de meter-</a:t>
            </a:r>
            <a:br>
              <a:rPr lang="nl-NL" dirty="0" smtClean="0">
                <a:sym typeface="Wingdings" panose="05000000000000000000" pitchFamily="2" charset="2"/>
              </a:rPr>
            </a:br>
            <a:r>
              <a:rPr lang="nl-NL" dirty="0" smtClean="0">
                <a:sym typeface="Wingdings" panose="05000000000000000000" pitchFamily="2" charset="2"/>
              </a:rPr>
              <a:t>stand door aan het </a:t>
            </a:r>
            <a:r>
              <a:rPr lang="nl-NL" dirty="0" err="1" smtClean="0">
                <a:sym typeface="Wingdings" panose="05000000000000000000" pitchFamily="2" charset="2"/>
              </a:rPr>
              <a:t>energie-bedrijf</a:t>
            </a:r>
            <a:endParaRPr lang="nl-NL" b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08104" y="1868005"/>
            <a:ext cx="3484215" cy="1736812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28" y="4229895"/>
            <a:ext cx="1467991" cy="2112217"/>
          </a:xfrm>
          <a:prstGeom prst="rect">
            <a:avLst/>
          </a:prstGeom>
          <a:ln w="19050">
            <a:solidFill>
              <a:srgbClr val="8FAA32"/>
            </a:solidFill>
          </a:ln>
        </p:spPr>
      </p:pic>
    </p:spTree>
    <p:extLst>
      <p:ext uri="{BB962C8B-B14F-4D97-AF65-F5344CB8AC3E}">
        <p14:creationId xmlns:p14="http://schemas.microsoft.com/office/powerpoint/2010/main" val="3342114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6822</TotalTime>
  <Words>447</Words>
  <Application>Microsoft Office PowerPoint</Application>
  <PresentationFormat>Diavoorstelling (4:3)</PresentationFormat>
  <Paragraphs>85</Paragraphs>
  <Slides>10</Slides>
  <Notes>9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Kantoorthema</vt:lpstr>
      <vt:lpstr>Hoofdstuk 4 Elektriciteit</vt:lpstr>
      <vt:lpstr>§4.6 Vermogen</vt:lpstr>
      <vt:lpstr>4.6 Vermogen</vt:lpstr>
      <vt:lpstr>4.6 Vermogen</vt:lpstr>
      <vt:lpstr>4.6 Vermogen</vt:lpstr>
      <vt:lpstr>4.6 Vermogen</vt:lpstr>
      <vt:lpstr>4.6 Vermogen</vt:lpstr>
      <vt:lpstr>4.6 Vermogen</vt:lpstr>
      <vt:lpstr>4.6 Vermogen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431</cp:revision>
  <cp:lastPrinted>2015-01-10T16:11:12Z</cp:lastPrinted>
  <dcterms:created xsi:type="dcterms:W3CDTF">2014-09-23T08:37:22Z</dcterms:created>
  <dcterms:modified xsi:type="dcterms:W3CDTF">2020-05-29T11:27:51Z</dcterms:modified>
</cp:coreProperties>
</file>